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86" r:id="rId1"/>
  </p:sldMasterIdLst>
  <p:notesMasterIdLst>
    <p:notesMasterId r:id="rId52"/>
  </p:notesMasterIdLst>
  <p:sldIdLst>
    <p:sldId id="257" r:id="rId2"/>
    <p:sldId id="308" r:id="rId3"/>
    <p:sldId id="258" r:id="rId4"/>
    <p:sldId id="259" r:id="rId5"/>
    <p:sldId id="270" r:id="rId6"/>
    <p:sldId id="277" r:id="rId7"/>
    <p:sldId id="260" r:id="rId8"/>
    <p:sldId id="269" r:id="rId9"/>
    <p:sldId id="261" r:id="rId10"/>
    <p:sldId id="267" r:id="rId11"/>
    <p:sldId id="279" r:id="rId12"/>
    <p:sldId id="309" r:id="rId13"/>
    <p:sldId id="280" r:id="rId14"/>
    <p:sldId id="262" r:id="rId15"/>
    <p:sldId id="271" r:id="rId16"/>
    <p:sldId id="268" r:id="rId17"/>
    <p:sldId id="273" r:id="rId18"/>
    <p:sldId id="274" r:id="rId19"/>
    <p:sldId id="275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307" r:id="rId30"/>
    <p:sldId id="290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6" r:id="rId39"/>
    <p:sldId id="305" r:id="rId40"/>
    <p:sldId id="304" r:id="rId41"/>
    <p:sldId id="295" r:id="rId42"/>
    <p:sldId id="293" r:id="rId43"/>
    <p:sldId id="294" r:id="rId44"/>
    <p:sldId id="292" r:id="rId45"/>
    <p:sldId id="291" r:id="rId46"/>
    <p:sldId id="263" r:id="rId47"/>
    <p:sldId id="264" r:id="rId48"/>
    <p:sldId id="272" r:id="rId49"/>
    <p:sldId id="265" r:id="rId50"/>
    <p:sldId id="266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entury Gothic" panose="020B0502020202020204" pitchFamily="34" charset="0"/>
      <p:regular r:id="rId57"/>
      <p:bold r:id="rId58"/>
      <p:italic r:id="rId59"/>
      <p:boldItalic r:id="rId60"/>
    </p:embeddedFont>
    <p:embeddedFont>
      <p:font typeface="Wingdings 3" panose="05040102010807070707" pitchFamily="18" charset="2"/>
      <p:regular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jua5BuuEe2H8g3nsRjnVzoTHDq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FC7C"/>
    <a:srgbClr val="088C7C"/>
    <a:srgbClr val="6A0C48"/>
    <a:srgbClr val="0E9C58"/>
    <a:srgbClr val="C11584"/>
    <a:srgbClr val="EE32B8"/>
    <a:srgbClr val="F03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3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025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8377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5606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99830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7956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88325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78260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33695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62026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7512627" y="4409040"/>
            <a:ext cx="10026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877470" y="4409040"/>
            <a:ext cx="2186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583982" y="4409743"/>
            <a:ext cx="265800" cy="2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243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9355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5735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0960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3742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9937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48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1317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3164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6A0C48"/>
            </a:gs>
            <a:gs pos="100000">
              <a:srgbClr val="088C7C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8666EDA-9C9A-445C-99FE-4A19B10C8F4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520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  <p:sldLayoutId id="2147484003" r:id="rId17"/>
    <p:sldLayoutId id="2147484004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/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 dirty="0"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3221" b="11548"/>
          <a:stretch/>
        </p:blipFill>
        <p:spPr>
          <a:xfrm>
            <a:off x="0" y="0"/>
            <a:ext cx="9188129" cy="5143501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</p:pic>
      <p:sp>
        <p:nvSpPr>
          <p:cNvPr id="63" name="Google Shape;63;p14"/>
          <p:cNvSpPr txBox="1"/>
          <p:nvPr/>
        </p:nvSpPr>
        <p:spPr>
          <a:xfrm rot="-724" flipH="1">
            <a:off x="1585017" y="72193"/>
            <a:ext cx="1019382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2100" b="1" dirty="0">
                <a:solidFill>
                  <a:srgbClr val="FFFFFF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MAHAVEER INSTITUTE OF SCIENCE AND TECHNOLOGY</a:t>
            </a:r>
            <a:endParaRPr sz="21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Google Shape;64;p14" descr="A picture containing food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31506" y="-1"/>
            <a:ext cx="1179106" cy="1132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5" name="Google Shape;65;p14"/>
          <p:cNvSpPr txBox="1"/>
          <p:nvPr/>
        </p:nvSpPr>
        <p:spPr>
          <a:xfrm rot="-1664">
            <a:off x="6020524" y="3440428"/>
            <a:ext cx="3019176" cy="131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100" b="1" dirty="0">
                <a:solidFill>
                  <a:schemeClr val="lt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PRESENTED BY</a:t>
            </a:r>
            <a:endParaRPr sz="2100" b="1" dirty="0">
              <a:solidFill>
                <a:schemeClr val="lt1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100" b="1" dirty="0">
                <a:solidFill>
                  <a:schemeClr val="lt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YASMEEN BEGUM</a:t>
            </a:r>
            <a:endParaRPr sz="2100" b="1" dirty="0">
              <a:solidFill>
                <a:schemeClr val="lt1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100" b="1" dirty="0">
                <a:solidFill>
                  <a:schemeClr val="lt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K.HIMA BINDU</a:t>
            </a:r>
            <a:endParaRPr sz="2100" b="1" dirty="0">
              <a:solidFill>
                <a:schemeClr val="lt1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</p:txBody>
      </p:sp>
      <p:sp>
        <p:nvSpPr>
          <p:cNvPr id="66" name="Google Shape;66;p14"/>
          <p:cNvSpPr txBox="1"/>
          <p:nvPr/>
        </p:nvSpPr>
        <p:spPr>
          <a:xfrm flipH="1">
            <a:off x="231506" y="3570000"/>
            <a:ext cx="5412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21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SUGGESTED BY</a:t>
            </a:r>
            <a:endParaRPr sz="21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1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SIDDI SRINIVAS SIR</a:t>
            </a:r>
            <a:endParaRPr sz="21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67;p14"/>
          <p:cNvSpPr txBox="1"/>
          <p:nvPr/>
        </p:nvSpPr>
        <p:spPr>
          <a:xfrm rot="1145" flipH="1">
            <a:off x="2053460" y="1541102"/>
            <a:ext cx="4811959" cy="17081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GB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</a:t>
            </a:r>
          </a:p>
          <a:p>
            <a:pPr algn="ctr"/>
            <a:r>
              <a:rPr lang="en-GB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USING</a:t>
            </a:r>
          </a:p>
          <a:p>
            <a:pPr algn="ctr"/>
            <a:r>
              <a:rPr lang="en-GB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 LEARNING</a:t>
            </a:r>
            <a:endParaRPr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Google Shape;68;p14"/>
          <p:cNvSpPr txBox="1"/>
          <p:nvPr/>
        </p:nvSpPr>
        <p:spPr>
          <a:xfrm flipH="1">
            <a:off x="3452100" y="850573"/>
            <a:ext cx="56919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21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SEMINAR ON</a:t>
            </a:r>
            <a:endParaRPr sz="21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oogle Shape;103;p4">
            <a:extLst>
              <a:ext uri="{FF2B5EF4-FFF2-40B4-BE49-F238E27FC236}">
                <a16:creationId xmlns:a16="http://schemas.microsoft.com/office/drawing/2014/main" id="{EC6F805F-96A9-43C7-99F9-1425842FB1A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8177" y="3348458"/>
            <a:ext cx="2743200" cy="158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8B73-2B68-4341-A395-D66CBD7B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273844"/>
            <a:ext cx="8072005" cy="11393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PROPOSED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061CD-C2E5-4193-87E8-1E3197083996}"/>
              </a:ext>
            </a:extLst>
          </p:cNvPr>
          <p:cNvSpPr txBox="1"/>
          <p:nvPr/>
        </p:nvSpPr>
        <p:spPr>
          <a:xfrm>
            <a:off x="670560" y="1652141"/>
            <a:ext cx="6256020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search for doctor’s help at any point of time.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talk about their Heart Disease and get instant diagnosis.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Doctors get more patients online.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useful in case of emergency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FFD1B-4486-43A1-94E0-04F00CC0E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0" t="18428" r="37955" b="36857"/>
          <a:stretch/>
        </p:blipFill>
        <p:spPr>
          <a:xfrm>
            <a:off x="4345132" y="2583656"/>
            <a:ext cx="417021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3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0E9A-50A8-4544-B430-431C9BDC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4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1FFC0-2BA7-4F34-AB51-D601244E9343}"/>
              </a:ext>
            </a:extLst>
          </p:cNvPr>
          <p:cNvSpPr txBox="1"/>
          <p:nvPr/>
        </p:nvSpPr>
        <p:spPr>
          <a:xfrm>
            <a:off x="1082040" y="1394460"/>
            <a:ext cx="3383280" cy="12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A0970-C439-47A3-AB1E-E71692DF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528" y="1394460"/>
            <a:ext cx="2133600" cy="1343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2BF5D-BAED-43E5-85B8-1B20A33C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29" y="1394460"/>
            <a:ext cx="1524000" cy="1847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2A6AA-F802-41EA-BD95-F38D015069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35"/>
          <a:stretch/>
        </p:blipFill>
        <p:spPr>
          <a:xfrm>
            <a:off x="3921528" y="2745257"/>
            <a:ext cx="2057400" cy="2021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E022CC-F5C1-4B86-9E29-53F9CF10D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928" y="3242289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15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B239-3355-4017-B577-82622E08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450" y="0"/>
            <a:ext cx="6400800" cy="479137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DATASET ATTRIBUTES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DCD02-7E2D-460B-947B-608423972E23}"/>
              </a:ext>
            </a:extLst>
          </p:cNvPr>
          <p:cNvSpPr txBox="1"/>
          <p:nvPr/>
        </p:nvSpPr>
        <p:spPr>
          <a:xfrm>
            <a:off x="471055" y="304801"/>
            <a:ext cx="8375072" cy="588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age - age in years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sex - sex (1 = male; 0 = female)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chest pain - chest pain type (1 = typical angina; 2 = atypical angina; 3 = nonanginal pain; 4 = asymptomatic)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blood pressure - resting blood pressure (in mm Hg on admission to the hospital)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serum cholesterol - serum cholesterol in mg/dl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fasting blood sugar - fasting blood sugar &gt; 120 mg/dl (1 = true; 0 = false)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electrocardiographic - resting electrocardiographic results (0 = normal; 1 = having ST-T; 2 = hypertrophy)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max heart rate - maximum heart rate achieved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induced angina - exercise induced angina (1 = yes; 0 = no)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 depression - ST depression induced by exercise relative to rest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slope - the slope of the peak exercise ST segment (1 = upsloping; 2 = flat; 3 = down sloping)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of vessels - number of major vessels (0-3) colored by fluoroscopy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thalassemia - 3 = normal; 6 = fixed defect; 7 = reversable defect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7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68C0-CAD9-45CE-A216-759FB065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2C277-0B1C-4A5E-B8A2-8F16A05DD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8149" r="33083" b="6352"/>
          <a:stretch/>
        </p:blipFill>
        <p:spPr>
          <a:xfrm>
            <a:off x="922020" y="763745"/>
            <a:ext cx="7246620" cy="42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4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 rot="4796" flipH="1">
            <a:off x="1079172" y="201622"/>
            <a:ext cx="6511915" cy="93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ALGORITHMS</a:t>
            </a:r>
            <a:endParaRPr sz="4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643604" y="1057160"/>
            <a:ext cx="7532700" cy="2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Naive Bayes </a:t>
            </a:r>
            <a:endParaRPr sz="16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Support Vector Machine  </a:t>
            </a:r>
            <a:endParaRPr sz="16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 – Nearest Neighbour</a:t>
            </a:r>
            <a:endParaRPr sz="16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Decision Tree </a:t>
            </a:r>
            <a:endParaRPr sz="16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Random Forest</a:t>
            </a:r>
            <a:endParaRPr sz="16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AF3F95-0D5F-444C-B36B-33D6F32DF1C9}"/>
              </a:ext>
            </a:extLst>
          </p:cNvPr>
          <p:cNvSpPr/>
          <p:nvPr/>
        </p:nvSpPr>
        <p:spPr>
          <a:xfrm>
            <a:off x="5379485" y="2459123"/>
            <a:ext cx="1940073" cy="996871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8C1C26-A607-4181-9C95-654C120B69AC}"/>
              </a:ext>
            </a:extLst>
          </p:cNvPr>
          <p:cNvSpPr/>
          <p:nvPr/>
        </p:nvSpPr>
        <p:spPr>
          <a:xfrm>
            <a:off x="4413305" y="1703442"/>
            <a:ext cx="1614971" cy="538651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NAÏVE BAYES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04EE29-AA6C-467E-B2B4-CA600A2F3C72}"/>
              </a:ext>
            </a:extLst>
          </p:cNvPr>
          <p:cNvSpPr/>
          <p:nvPr/>
        </p:nvSpPr>
        <p:spPr>
          <a:xfrm>
            <a:off x="7027280" y="1668266"/>
            <a:ext cx="1614971" cy="538651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52FF0-7858-4022-B80F-C1C0AE92EB0C}"/>
              </a:ext>
            </a:extLst>
          </p:cNvPr>
          <p:cNvSpPr/>
          <p:nvPr/>
        </p:nvSpPr>
        <p:spPr>
          <a:xfrm>
            <a:off x="5849912" y="3812548"/>
            <a:ext cx="1295400" cy="505691"/>
          </a:xfrm>
          <a:prstGeom prst="roundRect">
            <a:avLst>
              <a:gd name="adj" fmla="val 49731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52F072-0D43-4A43-91ED-DAA8789161CE}"/>
              </a:ext>
            </a:extLst>
          </p:cNvPr>
          <p:cNvSpPr/>
          <p:nvPr/>
        </p:nvSpPr>
        <p:spPr>
          <a:xfrm>
            <a:off x="7591126" y="2803782"/>
            <a:ext cx="1517072" cy="5584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E77A63-3A33-4B22-90D9-6452838D4550}"/>
              </a:ext>
            </a:extLst>
          </p:cNvPr>
          <p:cNvSpPr/>
          <p:nvPr/>
        </p:nvSpPr>
        <p:spPr>
          <a:xfrm>
            <a:off x="3440422" y="2757586"/>
            <a:ext cx="1530353" cy="650832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4DF3B42B-1D59-4E38-A1A6-5355D1F87A8C}"/>
              </a:ext>
            </a:extLst>
          </p:cNvPr>
          <p:cNvSpPr/>
          <p:nvPr/>
        </p:nvSpPr>
        <p:spPr>
          <a:xfrm>
            <a:off x="6251172" y="3455994"/>
            <a:ext cx="350519" cy="354005"/>
          </a:xfrm>
          <a:prstGeom prst="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6BBD172-C629-46FD-8A20-0763E9630144}"/>
              </a:ext>
            </a:extLst>
          </p:cNvPr>
          <p:cNvSpPr/>
          <p:nvPr/>
        </p:nvSpPr>
        <p:spPr>
          <a:xfrm>
            <a:off x="4970775" y="2873135"/>
            <a:ext cx="467134" cy="48463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16780F8-EC55-44FA-9B3D-3CCBE95170C1}"/>
              </a:ext>
            </a:extLst>
          </p:cNvPr>
          <p:cNvSpPr/>
          <p:nvPr/>
        </p:nvSpPr>
        <p:spPr>
          <a:xfrm rot="20141619">
            <a:off x="5671992" y="2197023"/>
            <a:ext cx="494360" cy="32168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AA74D93-599A-425A-B224-2EE768B0F681}"/>
              </a:ext>
            </a:extLst>
          </p:cNvPr>
          <p:cNvSpPr/>
          <p:nvPr/>
        </p:nvSpPr>
        <p:spPr>
          <a:xfrm rot="1888661">
            <a:off x="6895838" y="2151768"/>
            <a:ext cx="339720" cy="417473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BBD4FFA4-ED8F-4552-A08A-9F1834C1ECEC}"/>
              </a:ext>
            </a:extLst>
          </p:cNvPr>
          <p:cNvSpPr/>
          <p:nvPr/>
        </p:nvSpPr>
        <p:spPr>
          <a:xfrm>
            <a:off x="7319559" y="2873135"/>
            <a:ext cx="260256" cy="372657"/>
          </a:xfrm>
          <a:prstGeom prst="lef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9A56-59D3-4382-B5E7-4E5E7728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11" y="699654"/>
            <a:ext cx="8041178" cy="444835"/>
          </a:xfrm>
        </p:spPr>
        <p:txBody>
          <a:bodyPr>
            <a:normAutofit fontScale="90000"/>
          </a:bodyPr>
          <a:lstStyle/>
          <a:p>
            <a:pPr marL="457200" indent="-457200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F8CE-7575-411A-831E-9860D0A1DA27}"/>
              </a:ext>
            </a:extLst>
          </p:cNvPr>
          <p:cNvSpPr txBox="1"/>
          <p:nvPr/>
        </p:nvSpPr>
        <p:spPr>
          <a:xfrm>
            <a:off x="609600" y="1311680"/>
            <a:ext cx="8313420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classification method. In this algorithm, we plot each data item as a point in n-dimensional space(where n is number of features you have) with the value of each feature being the value of particular coordinate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30538-70D4-4AA9-9F5D-BB5A3DF7C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6" t="41392" r="42335" b="12676"/>
          <a:stretch/>
        </p:blipFill>
        <p:spPr>
          <a:xfrm>
            <a:off x="3160427" y="2767942"/>
            <a:ext cx="3779520" cy="2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99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934B-6126-4E76-8186-C1831CE9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333024"/>
            <a:ext cx="8930640" cy="3056096"/>
          </a:xfrm>
        </p:spPr>
        <p:txBody>
          <a:bodyPr>
            <a:normAutofit fontScale="90000"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simple technique for constructing classifier. It is a probabilistic classifier based on bayes theorem with strong (naïve) independence assumption between the features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P(B|A)P(A)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P(A|B)  =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P(B)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bayes probabilistic terminology ,the above equation written as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prior x likelihood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posterior  =            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evidence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C0763-D28E-409D-9AD9-CFD25B4F5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00" t="35080" r="444"/>
          <a:stretch/>
        </p:blipFill>
        <p:spPr>
          <a:xfrm>
            <a:off x="5974081" y="2441259"/>
            <a:ext cx="2930196" cy="2497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D2BE1D-3D78-4470-9ED7-67568944AA3E}"/>
              </a:ext>
            </a:extLst>
          </p:cNvPr>
          <p:cNvCxnSpPr>
            <a:cxnSpLocks/>
          </p:cNvCxnSpPr>
          <p:nvPr/>
        </p:nvCxnSpPr>
        <p:spPr>
          <a:xfrm>
            <a:off x="2161309" y="2369127"/>
            <a:ext cx="796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62D629-6566-4F6C-AF4B-17D97E8CD926}"/>
              </a:ext>
            </a:extLst>
          </p:cNvPr>
          <p:cNvCxnSpPr/>
          <p:nvPr/>
        </p:nvCxnSpPr>
        <p:spPr>
          <a:xfrm>
            <a:off x="2091690" y="3524250"/>
            <a:ext cx="12268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50FB98-26AD-42BF-B358-F76EFBC1B8CA}"/>
              </a:ext>
            </a:extLst>
          </p:cNvPr>
          <p:cNvSpPr txBox="1"/>
          <p:nvPr/>
        </p:nvSpPr>
        <p:spPr>
          <a:xfrm>
            <a:off x="408709" y="578644"/>
            <a:ext cx="804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427259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1602-0CD4-4D1E-B84C-CC972CE1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27" y="457201"/>
            <a:ext cx="8074083" cy="781526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NEIGHBOUR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10464-8FF3-45E5-B5DA-91B2BB7570EE}"/>
              </a:ext>
            </a:extLst>
          </p:cNvPr>
          <p:cNvSpPr txBox="1"/>
          <p:nvPr/>
        </p:nvSpPr>
        <p:spPr>
          <a:xfrm>
            <a:off x="693420" y="1238726"/>
            <a:ext cx="8343900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for both classification and regression problems.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both cases ,the input consists of the k closest training examples in feature space.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depends on whether K-NN is used for classification or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94312-B41E-4DF3-AD3D-955B45F5A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3" t="43976" r="41916" b="25778"/>
          <a:stretch/>
        </p:blipFill>
        <p:spPr>
          <a:xfrm>
            <a:off x="2654663" y="3047524"/>
            <a:ext cx="4175760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D3D8-404C-4D90-8BCF-6314CD4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23" y="512935"/>
            <a:ext cx="8001000" cy="489900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11857-BD90-47C1-9F9A-828721EEA372}"/>
              </a:ext>
            </a:extLst>
          </p:cNvPr>
          <p:cNvSpPr txBox="1"/>
          <p:nvPr/>
        </p:nvSpPr>
        <p:spPr>
          <a:xfrm>
            <a:off x="514350" y="1143000"/>
            <a:ext cx="8298180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type of supervised learning algorithm that is mostly used for classification problem.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Decision Tree is a simple representation for classifying examples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Supervised Machine Learning where the data is continuously split according to a certain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9873E-94C9-426F-9196-8211BC891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7" t="36740" r="42167" b="16148"/>
          <a:stretch/>
        </p:blipFill>
        <p:spPr>
          <a:xfrm>
            <a:off x="3468913" y="3033486"/>
            <a:ext cx="4303487" cy="20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1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2A03-E2BE-420F-B41D-BCEA7B66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609599"/>
            <a:ext cx="8040831" cy="540328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CCE12-D5C5-4A56-82FA-191CCC5E11CC}"/>
              </a:ext>
            </a:extLst>
          </p:cNvPr>
          <p:cNvSpPr txBox="1"/>
          <p:nvPr/>
        </p:nvSpPr>
        <p:spPr>
          <a:xfrm>
            <a:off x="653143" y="1242060"/>
            <a:ext cx="7271657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is a tree based classification algorithm.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name indicates , the algorithm creates a forest with a large number of trees.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creates a set of Decision Trees from a random sample of the training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C8C52-1291-4760-AC00-882664C6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7" t="22963" r="41833" b="29926"/>
          <a:stretch/>
        </p:blipFill>
        <p:spPr>
          <a:xfrm>
            <a:off x="1729740" y="3100734"/>
            <a:ext cx="5607231" cy="17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1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37A9A3-1DE6-4456-B75E-CBD6DFC1F01F}"/>
              </a:ext>
            </a:extLst>
          </p:cNvPr>
          <p:cNvSpPr txBox="1"/>
          <p:nvPr/>
        </p:nvSpPr>
        <p:spPr>
          <a:xfrm>
            <a:off x="2679122" y="192871"/>
            <a:ext cx="45823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lang="en-US" sz="4400" dirty="0"/>
          </a:p>
        </p:txBody>
      </p:sp>
      <p:pic>
        <p:nvPicPr>
          <p:cNvPr id="4" name="Google Shape;89;p2">
            <a:extLst>
              <a:ext uri="{FF2B5EF4-FFF2-40B4-BE49-F238E27FC236}">
                <a16:creationId xmlns:a16="http://schemas.microsoft.com/office/drawing/2014/main" id="{73399A53-35B2-40DF-84BF-6EBA8B4E79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8082" y="857847"/>
            <a:ext cx="2214300" cy="38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020A2B-CA3B-4FD1-8CEC-F23D1D182A7E}"/>
              </a:ext>
            </a:extLst>
          </p:cNvPr>
          <p:cNvSpPr txBox="1"/>
          <p:nvPr/>
        </p:nvSpPr>
        <p:spPr>
          <a:xfrm>
            <a:off x="-52990" y="1225954"/>
            <a:ext cx="6844145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related diseases are the main reason for a huge number of death in the world </a:t>
            </a: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So, there is a need of reliable, accurate and feasible system to diagnose such diseases in time for proper treatment</a:t>
            </a: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algorithms and techniques have been applied to various medical datasets to automate the analysis of complex data. </a:t>
            </a: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researchers have been using several machine learning techniques to help the health care industry in the diagnosis of heart related diseases</a:t>
            </a: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Keywords : SVM , KNN , Naïve Bayes , Decision Trees (DT) , Random Forest (RF)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941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D7EF-1337-4A0D-A29A-B64EC90C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79" y="431799"/>
            <a:ext cx="6400800" cy="635001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F9E74-BD90-4FF7-8F72-87A227EE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2346960"/>
            <a:ext cx="7330440" cy="2301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BB41B-9945-41A1-8E10-B8DCFC4643FF}"/>
              </a:ext>
            </a:extLst>
          </p:cNvPr>
          <p:cNvSpPr txBox="1"/>
          <p:nvPr/>
        </p:nvSpPr>
        <p:spPr>
          <a:xfrm>
            <a:off x="800099" y="1647706"/>
            <a:ext cx="2202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1.CLASS DIAGRAM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316CD-ECFD-43F9-8ED3-756E8C6DD0A0}"/>
              </a:ext>
            </a:extLst>
          </p:cNvPr>
          <p:cNvSpPr txBox="1"/>
          <p:nvPr/>
        </p:nvSpPr>
        <p:spPr>
          <a:xfrm>
            <a:off x="685801" y="1278374"/>
            <a:ext cx="259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 </a:t>
            </a:r>
          </a:p>
        </p:txBody>
      </p:sp>
    </p:spTree>
    <p:extLst>
      <p:ext uri="{BB962C8B-B14F-4D97-AF65-F5344CB8AC3E}">
        <p14:creationId xmlns:p14="http://schemas.microsoft.com/office/powerpoint/2010/main" val="2915814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7BF4-F421-4AFC-B866-73669C9CA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99" y="401319"/>
            <a:ext cx="6400800" cy="1046481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OBJECT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BD61C-A66A-4A27-B8EC-490739F0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118985"/>
            <a:ext cx="7983472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5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D2FC-6191-47C2-8CF4-B4F5E788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0" y="514350"/>
            <a:ext cx="2550080" cy="1024890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3.USECASE DIAGRAM</a:t>
            </a: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D79C1-3EB5-4285-99D5-5FCF6F9A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8" y="1127760"/>
            <a:ext cx="7622231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2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59D7-E966-418B-84C1-859730BE0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19" y="548641"/>
            <a:ext cx="6400800" cy="586740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4.SEQUENCE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7DAA7-7028-4BE0-B543-661DB7A3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1135381"/>
            <a:ext cx="7833359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59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46A8-6308-42A1-A1FD-D6D230EF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39" y="241299"/>
            <a:ext cx="6400800" cy="1130300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COMMUNICATION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686BF-8E53-41D9-9D0A-7789007E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319037"/>
            <a:ext cx="7710086" cy="31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83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8DB0-8579-4FDB-9459-78EA1E01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6332068" cy="1211579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6. ACTIVITY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31DD1-6770-41AD-B9D5-3C2B08B6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7" y="768928"/>
            <a:ext cx="7360920" cy="413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56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23CF-4B1E-4F08-9853-EDA0C204E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549" y="0"/>
            <a:ext cx="6400800" cy="1130300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STATECHART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4D9E4-F9AA-48C2-B5F7-7CC7AA885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23" y="791558"/>
            <a:ext cx="5637913" cy="43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49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441C-53DA-42C8-BC55-1A458E35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99" y="134619"/>
            <a:ext cx="6400800" cy="1130300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COMPONENT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97873-DB64-4282-80E9-8A77DF65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036320"/>
            <a:ext cx="795067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1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1423-A8E1-40CA-B3A6-4F4ADCC1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39" y="0"/>
            <a:ext cx="6395799" cy="1737359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9.DEPLOYMENT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240AF-4853-413E-84BA-FBE70BB1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9" y="1074421"/>
            <a:ext cx="7307581" cy="37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37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947-A3E4-4366-8744-635924F80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13" y="379845"/>
            <a:ext cx="6400800" cy="11303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389F5-8D80-4A20-B8E2-0465D30DEACE}"/>
              </a:ext>
            </a:extLst>
          </p:cNvPr>
          <p:cNvSpPr txBox="1"/>
          <p:nvPr/>
        </p:nvSpPr>
        <p:spPr>
          <a:xfrm>
            <a:off x="865909" y="1711036"/>
            <a:ext cx="473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BCB1A-7535-4EC4-ADB9-A5DF300C2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9" t="31018" r="11232" b="7814"/>
          <a:stretch/>
        </p:blipFill>
        <p:spPr>
          <a:xfrm>
            <a:off x="4662054" y="1773382"/>
            <a:ext cx="4107874" cy="27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7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>
            <a:spLocks noGrp="1"/>
          </p:cNvSpPr>
          <p:nvPr>
            <p:ph type="title"/>
          </p:nvPr>
        </p:nvSpPr>
        <p:spPr>
          <a:xfrm>
            <a:off x="628650" y="252580"/>
            <a:ext cx="78867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4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66700" y="975690"/>
            <a:ext cx="774766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</a:t>
            </a: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 OF EXISTING SYSTEM</a:t>
            </a: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OF PROPOSED SYSTEM</a:t>
            </a: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</a:p>
          <a:p>
            <a:pPr marL="457200" indent="-387350" algn="just"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DISEASE DATASET</a:t>
            </a:r>
            <a:endParaRPr lang="en-GB"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USED</a:t>
            </a: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TESTING</a:t>
            </a: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S</a:t>
            </a:r>
            <a:r>
              <a:rPr lang="en-GB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CREEN</a:t>
            </a:r>
            <a:endParaRPr lang="en-GB"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REQUIREMENTS</a:t>
            </a: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9250" y="1840200"/>
            <a:ext cx="3164750" cy="33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15F2-0804-42A1-8350-FB88D86C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059" y="180339"/>
            <a:ext cx="6400800" cy="11303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EB146-EC70-4092-B939-7ACAEB93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88" y="1819214"/>
            <a:ext cx="5944115" cy="3093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0A157-0B80-41C0-9FAD-74E1830E9DEE}"/>
              </a:ext>
            </a:extLst>
          </p:cNvPr>
          <p:cNvSpPr txBox="1"/>
          <p:nvPr/>
        </p:nvSpPr>
        <p:spPr>
          <a:xfrm>
            <a:off x="1143000" y="1234439"/>
            <a:ext cx="5534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1.ANALYSING TARGET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VS NON-DISEASE</a:t>
            </a:r>
          </a:p>
        </p:txBody>
      </p:sp>
    </p:spTree>
    <p:extLst>
      <p:ext uri="{BB962C8B-B14F-4D97-AF65-F5344CB8AC3E}">
        <p14:creationId xmlns:p14="http://schemas.microsoft.com/office/powerpoint/2010/main" val="565316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D1D90A-A1ED-4954-9E67-3DD880978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5" r="11723"/>
          <a:stretch/>
        </p:blipFill>
        <p:spPr>
          <a:xfrm>
            <a:off x="994063" y="1378527"/>
            <a:ext cx="6307281" cy="3193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E6596-963B-416D-9DF2-7088C306FC5E}"/>
              </a:ext>
            </a:extLst>
          </p:cNvPr>
          <p:cNvSpPr txBox="1"/>
          <p:nvPr/>
        </p:nvSpPr>
        <p:spPr>
          <a:xfrm>
            <a:off x="994063" y="887741"/>
            <a:ext cx="2376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2.ANALYSIS OF SEX</a:t>
            </a:r>
          </a:p>
        </p:txBody>
      </p:sp>
    </p:spTree>
    <p:extLst>
      <p:ext uri="{BB962C8B-B14F-4D97-AF65-F5344CB8AC3E}">
        <p14:creationId xmlns:p14="http://schemas.microsoft.com/office/powerpoint/2010/main" val="4055579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07C189-580E-409B-96B1-F1C636718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64" y="1295401"/>
            <a:ext cx="6864928" cy="3552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505A69-F02A-49C1-A17E-CC97548C5273}"/>
              </a:ext>
            </a:extLst>
          </p:cNvPr>
          <p:cNvSpPr txBox="1"/>
          <p:nvPr/>
        </p:nvSpPr>
        <p:spPr>
          <a:xfrm>
            <a:off x="810491" y="734292"/>
            <a:ext cx="6359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3.ANALYSIS OF HEART DISEASE FREQUENCY FOR AGES</a:t>
            </a:r>
          </a:p>
        </p:txBody>
      </p:sp>
    </p:spTree>
    <p:extLst>
      <p:ext uri="{BB962C8B-B14F-4D97-AF65-F5344CB8AC3E}">
        <p14:creationId xmlns:p14="http://schemas.microsoft.com/office/powerpoint/2010/main" val="3395595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730B6-7465-4943-931C-337A0D21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3" y="1456325"/>
            <a:ext cx="6629657" cy="31226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EF7A3-8888-4C25-8618-A089CCA75B4D}"/>
              </a:ext>
            </a:extLst>
          </p:cNvPr>
          <p:cNvSpPr txBox="1"/>
          <p:nvPr/>
        </p:nvSpPr>
        <p:spPr>
          <a:xfrm>
            <a:off x="872579" y="817418"/>
            <a:ext cx="569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4.ANALYSIS OF HEART DISEASE FREQUENCY FOR SEX</a:t>
            </a:r>
          </a:p>
        </p:txBody>
      </p:sp>
    </p:spTree>
    <p:extLst>
      <p:ext uri="{BB962C8B-B14F-4D97-AF65-F5344CB8AC3E}">
        <p14:creationId xmlns:p14="http://schemas.microsoft.com/office/powerpoint/2010/main" val="3230234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182354-67F9-426B-99C6-8C23BC52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72" y="1151762"/>
            <a:ext cx="6615545" cy="3524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64D7F-B1F0-4717-9498-F005EBAF3856}"/>
              </a:ext>
            </a:extLst>
          </p:cNvPr>
          <p:cNvSpPr txBox="1"/>
          <p:nvPr/>
        </p:nvSpPr>
        <p:spPr>
          <a:xfrm>
            <a:off x="820880" y="637309"/>
            <a:ext cx="6788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5.ANALYSIS HEART DISEASE ACCORDING TO FAST BLOOD SUGAR</a:t>
            </a:r>
          </a:p>
        </p:txBody>
      </p:sp>
    </p:spTree>
    <p:extLst>
      <p:ext uri="{BB962C8B-B14F-4D97-AF65-F5344CB8AC3E}">
        <p14:creationId xmlns:p14="http://schemas.microsoft.com/office/powerpoint/2010/main" val="2327311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EE4EA-FCB3-4833-92F4-30716586D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9" y="1205345"/>
            <a:ext cx="6670963" cy="3347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F6F6A2-8000-4DDD-A2CB-47AA85F5EC5C}"/>
              </a:ext>
            </a:extLst>
          </p:cNvPr>
          <p:cNvSpPr txBox="1"/>
          <p:nvPr/>
        </p:nvSpPr>
        <p:spPr>
          <a:xfrm>
            <a:off x="1018311" y="666579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6.ANALYSIS OF CHEST PAIN TYPE </a:t>
            </a:r>
          </a:p>
        </p:txBody>
      </p:sp>
    </p:spTree>
    <p:extLst>
      <p:ext uri="{BB962C8B-B14F-4D97-AF65-F5344CB8AC3E}">
        <p14:creationId xmlns:p14="http://schemas.microsoft.com/office/powerpoint/2010/main" val="3387315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18E1E-419C-474B-B6C4-E9AC3516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55" y="1066798"/>
            <a:ext cx="6650182" cy="3624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C58719-812B-4FA9-88E8-E476A14CD713}"/>
              </a:ext>
            </a:extLst>
          </p:cNvPr>
          <p:cNvSpPr txBox="1"/>
          <p:nvPr/>
        </p:nvSpPr>
        <p:spPr>
          <a:xfrm>
            <a:off x="1115290" y="630380"/>
            <a:ext cx="6338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7.ANALYSIS OF RESTING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526458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672D9-A643-4FBA-95BE-165A331F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1260765"/>
            <a:ext cx="6296891" cy="3068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722B4-0767-4E01-BD4D-8623783D32A1}"/>
              </a:ext>
            </a:extLst>
          </p:cNvPr>
          <p:cNvSpPr txBox="1"/>
          <p:nvPr/>
        </p:nvSpPr>
        <p:spPr>
          <a:xfrm>
            <a:off x="1011382" y="723933"/>
            <a:ext cx="306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8.ANALYSING ECG</a:t>
            </a:r>
          </a:p>
        </p:txBody>
      </p:sp>
    </p:spTree>
    <p:extLst>
      <p:ext uri="{BB962C8B-B14F-4D97-AF65-F5344CB8AC3E}">
        <p14:creationId xmlns:p14="http://schemas.microsoft.com/office/powerpoint/2010/main" val="768525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4F9F70-2420-4C77-90A1-E7964B28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45" y="1253836"/>
            <a:ext cx="6373091" cy="3269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1F05D7-0D60-42E2-8BE5-921690460F6A}"/>
              </a:ext>
            </a:extLst>
          </p:cNvPr>
          <p:cNvSpPr txBox="1"/>
          <p:nvPr/>
        </p:nvSpPr>
        <p:spPr>
          <a:xfrm>
            <a:off x="1032163" y="749300"/>
            <a:ext cx="486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9.ANALYSING EXERCISE INCUCED ANGINA</a:t>
            </a:r>
          </a:p>
        </p:txBody>
      </p:sp>
    </p:spTree>
    <p:extLst>
      <p:ext uri="{BB962C8B-B14F-4D97-AF65-F5344CB8AC3E}">
        <p14:creationId xmlns:p14="http://schemas.microsoft.com/office/powerpoint/2010/main" val="2532080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71A408-D056-4B03-9F3F-93B34D3D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6" y="1190074"/>
            <a:ext cx="6795654" cy="3021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4C09AB-7B1C-4382-B38C-DA5B426BE151}"/>
              </a:ext>
            </a:extLst>
          </p:cNvPr>
          <p:cNvSpPr txBox="1"/>
          <p:nvPr/>
        </p:nvSpPr>
        <p:spPr>
          <a:xfrm>
            <a:off x="997527" y="699653"/>
            <a:ext cx="2867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10.ANALZING ST-SLOPE</a:t>
            </a:r>
          </a:p>
        </p:txBody>
      </p:sp>
    </p:spTree>
    <p:extLst>
      <p:ext uri="{BB962C8B-B14F-4D97-AF65-F5344CB8AC3E}">
        <p14:creationId xmlns:p14="http://schemas.microsoft.com/office/powerpoint/2010/main" val="1850140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4"/>
          <p:cNvSpPr txBox="1"/>
          <p:nvPr/>
        </p:nvSpPr>
        <p:spPr>
          <a:xfrm rot="-621">
            <a:off x="349617" y="1117804"/>
            <a:ext cx="8248645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Cardiovascular disease is one of the most fatal condition in the present world </a:t>
            </a: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utilising the patient medical record as a dataset it will predict the heart disease.</a:t>
            </a: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 such as Age, Sex , Blood pressure , chest pain etc.</a:t>
            </a: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using Machine Learning algorithms it will predict the result of heart disease </a:t>
            </a: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CCD7F-FE8E-459C-A078-7F015923D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0" t="28956" r="47197" b="24175"/>
          <a:stretch/>
        </p:blipFill>
        <p:spPr>
          <a:xfrm>
            <a:off x="2341419" y="2930237"/>
            <a:ext cx="3816927" cy="20816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C04BA-5161-4DE1-8735-22EF76BD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6" y="1122424"/>
            <a:ext cx="6636326" cy="3231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B744AC-B0BF-4B8D-9092-6F0F82FEB00C}"/>
              </a:ext>
            </a:extLst>
          </p:cNvPr>
          <p:cNvSpPr txBox="1"/>
          <p:nvPr/>
        </p:nvSpPr>
        <p:spPr>
          <a:xfrm>
            <a:off x="928255" y="620639"/>
            <a:ext cx="5749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11.ANALYZING NO OF MAJOR VESSELS</a:t>
            </a:r>
          </a:p>
        </p:txBody>
      </p:sp>
    </p:spTree>
    <p:extLst>
      <p:ext uri="{BB962C8B-B14F-4D97-AF65-F5344CB8AC3E}">
        <p14:creationId xmlns:p14="http://schemas.microsoft.com/office/powerpoint/2010/main" val="1353140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3784E-4BF1-4469-A0ED-FD66B685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6" y="1016219"/>
            <a:ext cx="6483927" cy="3780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617E2A-60D4-45D4-B168-3050AA6070CF}"/>
              </a:ext>
            </a:extLst>
          </p:cNvPr>
          <p:cNvSpPr txBox="1"/>
          <p:nvPr/>
        </p:nvSpPr>
        <p:spPr>
          <a:xfrm>
            <a:off x="1032164" y="588818"/>
            <a:ext cx="414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12.THALASSEMIA DISTRIBUTION</a:t>
            </a:r>
          </a:p>
        </p:txBody>
      </p:sp>
    </p:spTree>
    <p:extLst>
      <p:ext uri="{BB962C8B-B14F-4D97-AF65-F5344CB8AC3E}">
        <p14:creationId xmlns:p14="http://schemas.microsoft.com/office/powerpoint/2010/main" val="988529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B67B6B-7F2A-46AE-896E-000C0754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56428"/>
            <a:ext cx="7239000" cy="3754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D6E5BF-DE21-4538-85B4-F00CDA6045DD}"/>
              </a:ext>
            </a:extLst>
          </p:cNvPr>
          <p:cNvSpPr txBox="1"/>
          <p:nvPr/>
        </p:nvSpPr>
        <p:spPr>
          <a:xfrm>
            <a:off x="952500" y="481445"/>
            <a:ext cx="5275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13.THALASSEMIA VS CHOLESTROL</a:t>
            </a:r>
          </a:p>
        </p:txBody>
      </p:sp>
    </p:spTree>
    <p:extLst>
      <p:ext uri="{BB962C8B-B14F-4D97-AF65-F5344CB8AC3E}">
        <p14:creationId xmlns:p14="http://schemas.microsoft.com/office/powerpoint/2010/main" val="1964697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ABF848-3595-429F-8B89-3ACAD5CE1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62" y="1087581"/>
            <a:ext cx="7287491" cy="381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E65659-4C54-437B-A047-6450741DE789}"/>
              </a:ext>
            </a:extLst>
          </p:cNvPr>
          <p:cNvSpPr txBox="1"/>
          <p:nvPr/>
        </p:nvSpPr>
        <p:spPr>
          <a:xfrm>
            <a:off x="942107" y="665018"/>
            <a:ext cx="5860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14.THALASSEMIA VS RESTING_BLOOD_PRESSURE</a:t>
            </a:r>
          </a:p>
        </p:txBody>
      </p:sp>
    </p:spTree>
    <p:extLst>
      <p:ext uri="{BB962C8B-B14F-4D97-AF65-F5344CB8AC3E}">
        <p14:creationId xmlns:p14="http://schemas.microsoft.com/office/powerpoint/2010/main" val="4121043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CCF19-C8B3-426A-A0A6-A16F16C5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23" y="1136073"/>
            <a:ext cx="5944115" cy="353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67C792-E35A-465F-A670-63AEBD335A19}"/>
              </a:ext>
            </a:extLst>
          </p:cNvPr>
          <p:cNvSpPr txBox="1"/>
          <p:nvPr/>
        </p:nvSpPr>
        <p:spPr>
          <a:xfrm>
            <a:off x="1163524" y="678873"/>
            <a:ext cx="4108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15.CORRELATION MATRIX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5637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4D390F-FACE-4C0A-98A8-18A5D4D651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1021332"/>
            <a:ext cx="7398328" cy="3699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F9441-A358-4C92-8AF5-C8D83C93549D}"/>
              </a:ext>
            </a:extLst>
          </p:cNvPr>
          <p:cNvSpPr txBox="1"/>
          <p:nvPr/>
        </p:nvSpPr>
        <p:spPr>
          <a:xfrm>
            <a:off x="796637" y="596187"/>
            <a:ext cx="4710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16.ACCURACY SCORE OF ALL ALGORITHMS</a:t>
            </a:r>
          </a:p>
        </p:txBody>
      </p:sp>
    </p:spTree>
    <p:extLst>
      <p:ext uri="{BB962C8B-B14F-4D97-AF65-F5344CB8AC3E}">
        <p14:creationId xmlns:p14="http://schemas.microsoft.com/office/powerpoint/2010/main" val="1188619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>
            <a:spLocks noGrp="1"/>
          </p:cNvSpPr>
          <p:nvPr>
            <p:ph type="title"/>
          </p:nvPr>
        </p:nvSpPr>
        <p:spPr>
          <a:xfrm>
            <a:off x="345525" y="1130382"/>
            <a:ext cx="6842400" cy="21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●"/>
            </a:pPr>
            <a:r>
              <a:rPr lang="en-GB" sz="2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GB" sz="2200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rocessor: Pentium IV or higher </a:t>
            </a:r>
            <a:endParaRPr sz="2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●"/>
            </a:pPr>
            <a:r>
              <a:rPr lang="en-GB" sz="2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RAM: 256 MB</a:t>
            </a:r>
            <a:endParaRPr sz="2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●"/>
            </a:pPr>
            <a:r>
              <a:rPr lang="en-GB" sz="2200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on hard disk</a:t>
            </a:r>
            <a:r>
              <a:rPr lang="en-GB" sz="2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GB" sz="2200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512mb</a:t>
            </a:r>
            <a:endParaRPr sz="2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30" name="Google Shape;130;p8"/>
          <p:cNvSpPr txBox="1"/>
          <p:nvPr/>
        </p:nvSpPr>
        <p:spPr>
          <a:xfrm>
            <a:off x="497925" y="186325"/>
            <a:ext cx="86460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REQUIREMENTS</a:t>
            </a:r>
            <a:endParaRPr sz="44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3450" y="2187882"/>
            <a:ext cx="2730475" cy="25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562525" y="273850"/>
            <a:ext cx="8581500" cy="13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  <a:endParaRPr sz="4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9"/>
          <p:cNvSpPr txBox="1"/>
          <p:nvPr/>
        </p:nvSpPr>
        <p:spPr>
          <a:xfrm>
            <a:off x="315385" y="1403135"/>
            <a:ext cx="51078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1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Python </a:t>
            </a:r>
            <a:endParaRPr sz="16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1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Anaconda Navigator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1600" dirty="0" err="1">
                <a:solidFill>
                  <a:srgbClr val="FFFFFF"/>
                </a:solidFill>
                <a:latin typeface="Times New Roman"/>
                <a:ea typeface="Century Gothic"/>
                <a:cs typeface="Times New Roman"/>
                <a:sym typeface="Times New Roman"/>
              </a:rPr>
              <a:t>Jupyter</a:t>
            </a:r>
            <a:r>
              <a:rPr lang="en-GB" sz="1600" dirty="0">
                <a:solidFill>
                  <a:srgbClr val="FFFFFF"/>
                </a:solidFill>
                <a:latin typeface="Times New Roman"/>
                <a:ea typeface="Century Gothic"/>
                <a:cs typeface="Times New Roman"/>
                <a:sym typeface="Times New Roman"/>
              </a:rPr>
              <a:t> notebook</a:t>
            </a:r>
            <a:endParaRPr sz="16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1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 : Windows </a:t>
            </a:r>
            <a:endParaRPr lang="en-GB"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Debugger and Emulator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▪  Any Browser (Particular Chrome)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endParaRPr lang="en-GB" sz="20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1991" y="1304144"/>
            <a:ext cx="1369467" cy="8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74FC8C-6A3A-4585-8CC6-B8E2B42AE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598" y="3627813"/>
            <a:ext cx="1593735" cy="115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616E3C-7873-41C8-AECB-5A8CD863F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592" y="2144961"/>
            <a:ext cx="1727565" cy="1005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8EA13-4485-42F0-9988-308DC6ED0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239" y="2377720"/>
            <a:ext cx="1249652" cy="131873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18C-4946-43D0-A338-0C6A35C3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16360-CFEA-4802-8D00-0437F6AF6CC4}"/>
              </a:ext>
            </a:extLst>
          </p:cNvPr>
          <p:cNvSpPr txBox="1"/>
          <p:nvPr/>
        </p:nvSpPr>
        <p:spPr>
          <a:xfrm>
            <a:off x="289379" y="763745"/>
            <a:ext cx="8420100" cy="23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utilizes the data such blood pressure , cholesterol, diabetes and then tries to predict the possible heart disease in patients.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may help in taking preventive measures and hence can try to avoid the possibility of heart disease in patient.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, when a patient is predicted as positive for heart disease, then the medical data for the patient can be closely analyses by the doctors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used by many researchers , in health care industry, professionals.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6C134B-31CB-4E49-90A1-1AFEB2AFF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2222" r="2349" b="57576"/>
          <a:stretch/>
        </p:blipFill>
        <p:spPr>
          <a:xfrm>
            <a:off x="628650" y="3663650"/>
            <a:ext cx="7379277" cy="10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42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/>
        </p:nvSpPr>
        <p:spPr>
          <a:xfrm>
            <a:off x="996225" y="318277"/>
            <a:ext cx="70281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1" i="0" u="none" strike="noStrike" cap="none">
                <a:solidFill>
                  <a:srgbClr val="EBEB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CONCLUSION</a:t>
            </a:r>
            <a:endParaRPr sz="4400" b="1" i="0" u="none" strike="noStrike" cap="none">
              <a:solidFill>
                <a:srgbClr val="EBEBE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318655" y="990600"/>
            <a:ext cx="882537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increasing number of deaths due to heart diseases , it has become mandatory to develop a system to predict heart diseases effectively and accurately. </a:t>
            </a: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motivation for the study was to find the most efficient ML algorithm for detection of heart diseases.</a:t>
            </a: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study compares the accuracy score of Decision Tree, K-Nearest Neighbour, Random Forest and Naive Bayes algorithms for predicting heart disease using dataset. </a:t>
            </a: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sz="1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analysis provide better results and help health professionals in predicting the heart disease effectively and efficiently.</a:t>
            </a: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4229099"/>
            <a:ext cx="9144000" cy="91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7838-00CB-4C0F-B9E9-4AC83CB8D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685"/>
            <a:ext cx="7886700" cy="489900"/>
          </a:xfrm>
        </p:spPr>
        <p:txBody>
          <a:bodyPr>
            <a:noAutofit/>
          </a:bodyPr>
          <a:lstStyle/>
          <a:p>
            <a:pPr algn="ctr"/>
            <a:b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D64D1-8BA3-489A-A1F2-6450097AAB9E}"/>
              </a:ext>
            </a:extLst>
          </p:cNvPr>
          <p:cNvSpPr txBox="1"/>
          <p:nvPr/>
        </p:nvSpPr>
        <p:spPr>
          <a:xfrm>
            <a:off x="275771" y="902254"/>
            <a:ext cx="8614229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about Heart Disease Prediction using various  Machine Learning  algorithms 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the important attributes of Heart Disease.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research on algorithms for comparing accuracy.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accurate result using Dataset.</a:t>
            </a:r>
          </a:p>
          <a:p>
            <a:pPr algn="just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96B15-B618-4ACC-A4E1-12BEAC926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" t="65320" r="81894" b="14882"/>
          <a:stretch/>
        </p:blipFill>
        <p:spPr>
          <a:xfrm>
            <a:off x="4211799" y="3182531"/>
            <a:ext cx="4759035" cy="18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97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>
            <a:spLocks noGrp="1"/>
          </p:cNvSpPr>
          <p:nvPr>
            <p:ph type="title"/>
          </p:nvPr>
        </p:nvSpPr>
        <p:spPr>
          <a:xfrm>
            <a:off x="628650" y="273855"/>
            <a:ext cx="76011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54" name="Google Shape;154;p11"/>
          <p:cNvSpPr txBox="1"/>
          <p:nvPr/>
        </p:nvSpPr>
        <p:spPr>
          <a:xfrm>
            <a:off x="914400" y="2150225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67472"/>
            <a:ext cx="9144000" cy="38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1265"/>
            <a:ext cx="6782075" cy="16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2075" y="0"/>
            <a:ext cx="2361925" cy="16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D84F-AED7-4DFA-92CB-21BAE5B3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4B4B2-868D-4D20-97C8-6D8EFBED999F}"/>
              </a:ext>
            </a:extLst>
          </p:cNvPr>
          <p:cNvSpPr/>
          <p:nvPr/>
        </p:nvSpPr>
        <p:spPr>
          <a:xfrm>
            <a:off x="2685800" y="1259192"/>
            <a:ext cx="3442855" cy="523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HEART DISEASE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AA2C5E-2650-480C-84CC-02FB1845904A}"/>
              </a:ext>
            </a:extLst>
          </p:cNvPr>
          <p:cNvSpPr/>
          <p:nvPr/>
        </p:nvSpPr>
        <p:spPr>
          <a:xfrm>
            <a:off x="2692728" y="2089085"/>
            <a:ext cx="3442855" cy="5233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D3710-C8D5-4618-B8A0-573FB5045CD8}"/>
              </a:ext>
            </a:extLst>
          </p:cNvPr>
          <p:cNvSpPr/>
          <p:nvPr/>
        </p:nvSpPr>
        <p:spPr>
          <a:xfrm>
            <a:off x="2685800" y="2830646"/>
            <a:ext cx="3449783" cy="1016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LEARNING ALGORITHM SUCH AS KNN,NAÏVE BAYES,SVM,DECISION TREES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5BB17-B052-45B8-A8D4-687E7B51C89E}"/>
              </a:ext>
            </a:extLst>
          </p:cNvPr>
          <p:cNvSpPr/>
          <p:nvPr/>
        </p:nvSpPr>
        <p:spPr>
          <a:xfrm>
            <a:off x="2685801" y="4128094"/>
            <a:ext cx="3449782" cy="7415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ACCURACY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00EFAC-5217-446D-81F3-071E56117BC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407228" y="1782558"/>
            <a:ext cx="6928" cy="30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9FEF0E-2DBC-4201-8530-091A565A389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410692" y="2612450"/>
            <a:ext cx="3464" cy="21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93D372-FA7A-4666-ADAC-221B044703E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410692" y="3847158"/>
            <a:ext cx="0" cy="28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679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4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</a:t>
            </a:r>
            <a:endParaRPr sz="4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278700" y="1103725"/>
            <a:ext cx="8595900" cy="317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disease is even being highlighted as silent killer which leads to death of a person without obvious symptoms</a:t>
            </a: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few systems use the available clinical data for prediction purpose.</a:t>
            </a: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Diagnosis of a condition  solely depends upon the doctors </a:t>
            </a:r>
            <a:r>
              <a:rPr lang="en-GB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intitution</a:t>
            </a: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patients records.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5429" y="3149600"/>
            <a:ext cx="2999921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1CA2-36F6-43ED-A1DF-FF8AE0CC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6305"/>
            <a:ext cx="7886700" cy="489900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EXISTING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3DC5-3A29-4D9F-AED4-C0A49CFCDD47}"/>
              </a:ext>
            </a:extLst>
          </p:cNvPr>
          <p:cNvSpPr txBox="1"/>
          <p:nvPr/>
        </p:nvSpPr>
        <p:spPr>
          <a:xfrm>
            <a:off x="1348740" y="2286000"/>
            <a:ext cx="3154680" cy="41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AA576-CD78-434C-B969-D0866971FB20}"/>
              </a:ext>
            </a:extLst>
          </p:cNvPr>
          <p:cNvSpPr txBox="1"/>
          <p:nvPr/>
        </p:nvSpPr>
        <p:spPr>
          <a:xfrm>
            <a:off x="306614" y="1871750"/>
            <a:ext cx="6209607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is not possible at earlier stage.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use of collecting data is time consuming.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A287A-9BE3-43C4-B362-5A93F2EA9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1" t="55488" r="46212" b="24445"/>
          <a:stretch/>
        </p:blipFill>
        <p:spPr>
          <a:xfrm>
            <a:off x="2587534" y="2745322"/>
            <a:ext cx="3831772" cy="22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0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/>
        </p:nvSpPr>
        <p:spPr>
          <a:xfrm>
            <a:off x="914400" y="252584"/>
            <a:ext cx="73152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  <a:endParaRPr sz="44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219647" y="1008436"/>
            <a:ext cx="8544900" cy="173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Dimensionality Reduction involves selecting a mathematical representation of data.</a:t>
            </a: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considered for a task or a problem, may consists of a lot of </a:t>
            </a:r>
            <a:r>
              <a:rPr lang="en-GB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attributesor</a:t>
            </a: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dimensions.</a:t>
            </a: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large number of attributes, or features, may affect the computational complexity .</a:t>
            </a:r>
            <a:endParaRPr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GB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Dimensionality Reduction is a very important step considered while building any model</a:t>
            </a:r>
            <a:r>
              <a:rPr lang="en-GB" sz="1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6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2977" y="3178754"/>
            <a:ext cx="4602040" cy="1912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854</TotalTime>
  <Words>1351</Words>
  <Application>Microsoft Office PowerPoint</Application>
  <PresentationFormat>On-screen Show (16:9)</PresentationFormat>
  <Paragraphs>182</Paragraphs>
  <Slides>50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Calibri</vt:lpstr>
      <vt:lpstr>Arial</vt:lpstr>
      <vt:lpstr>Wingdings</vt:lpstr>
      <vt:lpstr>Symbol</vt:lpstr>
      <vt:lpstr>Wingdings 3</vt:lpstr>
      <vt:lpstr>Century Gothic</vt:lpstr>
      <vt:lpstr>Times New Roman</vt:lpstr>
      <vt:lpstr>Slice</vt:lpstr>
      <vt:lpstr>PowerPoint Presentation</vt:lpstr>
      <vt:lpstr>PowerPoint Presentation</vt:lpstr>
      <vt:lpstr>CONTENTS</vt:lpstr>
      <vt:lpstr>INTRODUCTION</vt:lpstr>
      <vt:lpstr> OBJECTIVE</vt:lpstr>
      <vt:lpstr>         METHODOLOGY</vt:lpstr>
      <vt:lpstr>EXISTING SYSTEM</vt:lpstr>
      <vt:lpstr>LIMITATION OF EXISTING SYSTEM</vt:lpstr>
      <vt:lpstr>PowerPoint Presentation</vt:lpstr>
      <vt:lpstr>ADVANTAGES OF PROPOSED SYSTEM</vt:lpstr>
      <vt:lpstr>MODULES</vt:lpstr>
      <vt:lpstr>HEART DISEASE DATASET ATTRIBUTES</vt:lpstr>
      <vt:lpstr>ARCHITECTURE</vt:lpstr>
      <vt:lpstr>ALGORITHMS</vt:lpstr>
      <vt:lpstr>SUPPORT VECTOR MACHINE</vt:lpstr>
      <vt:lpstr>It is a simple technique for constructing classifier. It is a probabilistic classifier based on bayes theorem with strong (naïve) independence assumption between the features                                    P(B|A)P(A)             P(A|B)  =                                        P(B)  using bayes probabilistic terminology ,the above equation written as                                   prior x likelihood          posterior  =                                                  evidence  </vt:lpstr>
      <vt:lpstr>K NEAREST NEIGHBOUR</vt:lpstr>
      <vt:lpstr>DECISION TREE CLASSIFIER</vt:lpstr>
      <vt:lpstr>RANDOM FOREST CLASSIFIER</vt:lpstr>
      <vt:lpstr>SYSTEM DESIGN</vt:lpstr>
      <vt:lpstr>2. OBJECT DIAGRAM</vt:lpstr>
      <vt:lpstr>   3.USECASE DIAGRAM  </vt:lpstr>
      <vt:lpstr>4.SEQUENCE DIAGRAM</vt:lpstr>
      <vt:lpstr>5. COMMUNICATION DIAGRAM</vt:lpstr>
      <vt:lpstr>   6. ACTIVITY DIAGRAM</vt:lpstr>
      <vt:lpstr>7. STATECHART DIAGRAM</vt:lpstr>
      <vt:lpstr>8. COMPONENT DIAGRAM</vt:lpstr>
      <vt:lpstr>9.DEPLOYMENT DIAGRAM</vt:lpstr>
      <vt:lpstr>SYSTEM TESTING</vt:lpstr>
      <vt:lpstr>OUTPUT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Processor: Pentium IV or higher  RAM: 256 MB Space on hard disk: minimum 512mb </vt:lpstr>
      <vt:lpstr>SOFTWARE REQUIREMENTS </vt:lpstr>
      <vt:lpstr>APPLICATIONS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USING MACHINE LEARNING</dc:title>
  <dc:creator>Kaleem</dc:creator>
  <cp:lastModifiedBy>Kaleem</cp:lastModifiedBy>
  <cp:revision>65</cp:revision>
  <dcterms:modified xsi:type="dcterms:W3CDTF">2021-06-21T13:33:08Z</dcterms:modified>
</cp:coreProperties>
</file>